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2" r:id="rId23"/>
    <p:sldId id="256" r:id="rId24"/>
    <p:sldId id="257" r:id="rId25"/>
    <p:sldId id="258" r:id="rId26"/>
    <p:sldId id="263" r:id="rId27"/>
    <p:sldId id="260" r:id="rId28"/>
    <p:sldId id="261" r:id="rId29"/>
    <p:sldId id="26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9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9C5E-F232-4670-BE7A-BEA3D020035F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803E-C70C-4481-BFB9-048E47F930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0803E-C70C-4481-BFB9-048E47F93011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17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0CC23A-909D-4F5D-92F5-EED994997E2A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91264" cy="6741368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endParaRPr lang="es-ES" dirty="0" smtClean="0"/>
          </a:p>
          <a:p>
            <a:pPr algn="ctr"/>
            <a:endParaRPr lang="es-ES" sz="63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r>
              <a:rPr lang="es-ES" sz="13500" dirty="0" smtClean="0">
                <a:latin typeface="Gloucester MT Extra Condensed" panose="02030808020601010101" pitchFamily="18" charset="0"/>
              </a:rPr>
              <a:t>SIATEMA DE CLASIFICACION POR CATEGORIAS</a:t>
            </a:r>
            <a:r>
              <a:rPr lang="es-ES" sz="6300" dirty="0" smtClean="0">
                <a:latin typeface="Gloucester MT Extra Condensed" panose="02030808020601010101" pitchFamily="18" charset="0"/>
              </a:rPr>
              <a:t> </a:t>
            </a:r>
          </a:p>
          <a:p>
            <a:endParaRPr lang="es-ES" dirty="0"/>
          </a:p>
          <a:p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r>
              <a:rPr lang="es-ES" sz="5700" dirty="0">
                <a:latin typeface="Gloucester MT Extra Condensed" panose="02030808020601010101" pitchFamily="18" charset="0"/>
              </a:rPr>
              <a:t> </a:t>
            </a:r>
            <a:r>
              <a:rPr lang="es-ES" sz="5700" dirty="0" smtClean="0">
                <a:latin typeface="Gloucester MT Extra Condensed" panose="02030808020601010101" pitchFamily="18" charset="0"/>
              </a:rPr>
              <a:t>                                                                                                                     </a:t>
            </a: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123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123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123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r>
              <a:rPr lang="es-ES" sz="12300" dirty="0" smtClean="0">
                <a:latin typeface="Gloucester MT Extra Condensed" panose="02030808020601010101" pitchFamily="18" charset="0"/>
              </a:rPr>
              <a:t>ELABORADO POR :  </a:t>
            </a:r>
          </a:p>
          <a:p>
            <a:pPr marL="137160" indent="0" algn="ctr">
              <a:buNone/>
            </a:pPr>
            <a:r>
              <a:rPr lang="es-ES" sz="12300" dirty="0" smtClean="0">
                <a:latin typeface="Gloucester MT Extra Condensed" panose="02030808020601010101" pitchFamily="18" charset="0"/>
              </a:rPr>
              <a:t>GRUPO </a:t>
            </a:r>
            <a:r>
              <a:rPr lang="es-ES" sz="12300" dirty="0" smtClean="0">
                <a:latin typeface="Gloucester MT Extra Condensed" panose="02030808020601010101" pitchFamily="18" charset="0"/>
              </a:rPr>
              <a:t>COLABORATIVO </a:t>
            </a:r>
            <a:r>
              <a:rPr lang="es-ES" sz="12300" dirty="0" smtClean="0">
                <a:latin typeface="Gloucester MT Extra Condensed" panose="02030808020601010101" pitchFamily="18" charset="0"/>
              </a:rPr>
              <a:t>GRÉVE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137160" indent="0">
              <a:buNone/>
            </a:pPr>
            <a:r>
              <a:rPr lang="es-ES" dirty="0" smtClean="0"/>
              <a:t>                                                                                   </a:t>
            </a:r>
            <a:endParaRPr lang="es-ES" dirty="0"/>
          </a:p>
        </p:txBody>
      </p:sp>
      <p:pic>
        <p:nvPicPr>
          <p:cNvPr id="5122" name="Picture 2" descr="C:\Users\pc\Desktop\estructura-empresarial-roles-estructura-cargos-responsabilid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44816" cy="39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" y="2924944"/>
            <a:ext cx="8229600" cy="4709160"/>
          </a:xfrm>
        </p:spPr>
        <p:txBody>
          <a:bodyPr/>
          <a:lstStyle/>
          <a:p>
            <a:r>
              <a:rPr lang="es-ES" sz="4400" dirty="0">
                <a:latin typeface="Gloucester MT Extra Condensed" panose="02030808020601010101" pitchFamily="18" charset="0"/>
              </a:rPr>
              <a:t>Trabajos administrativos</a:t>
            </a:r>
          </a:p>
          <a:p>
            <a:r>
              <a:rPr lang="es-ES" sz="4400" dirty="0">
                <a:latin typeface="Gloucester MT Extra Condensed" panose="02030808020601010101" pitchFamily="18" charset="0"/>
              </a:rPr>
              <a:t>Trabajos de venta</a:t>
            </a:r>
          </a:p>
          <a:p>
            <a:r>
              <a:rPr lang="es-ES" sz="4400" dirty="0">
                <a:latin typeface="Gloucester MT Extra Condensed" panose="02030808020601010101" pitchFamily="18" charset="0"/>
              </a:rPr>
              <a:t>Trabajos técnicos</a:t>
            </a:r>
          </a:p>
          <a:p>
            <a:r>
              <a:rPr lang="es-ES" sz="4400" dirty="0">
                <a:latin typeface="Gloucester MT Extra Condensed" panose="02030808020601010101" pitchFamily="18" charset="0"/>
              </a:rPr>
              <a:t>Mandos medios y supervisores. </a:t>
            </a:r>
          </a:p>
          <a:p>
            <a:endParaRPr lang="es-ES" dirty="0"/>
          </a:p>
        </p:txBody>
      </p:sp>
      <p:pic>
        <p:nvPicPr>
          <p:cNvPr id="4" name="Picture 2" descr="http://cesarquintanilla.com/wp-content/uploads/2013/08/La-Pir%C3%A1mide-Para-Tener-Exito-En-Tu-Negocio-de-Marketing-Multini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352520"/>
            <a:ext cx="300039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4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sz="4800" dirty="0" smtClean="0">
                <a:latin typeface="Gloucester MT Extra Condensed" panose="02030808020601010101" pitchFamily="18" charset="0"/>
              </a:rPr>
              <a:t>ENUNCIADO</a:t>
            </a:r>
          </a:p>
          <a:p>
            <a:pPr marL="514350" indent="-514350">
              <a:buAutoNum type="arabicPeriod"/>
            </a:pPr>
            <a:r>
              <a:rPr lang="es-ES" sz="4800" dirty="0" smtClean="0">
                <a:latin typeface="Gloucester MT Extra Condensed" panose="02030808020601010101" pitchFamily="18" charset="0"/>
              </a:rPr>
              <a:t> </a:t>
            </a:r>
            <a:r>
              <a:rPr lang="es-ES" sz="4800" dirty="0">
                <a:latin typeface="Gloucester MT Extra Condensed" panose="02030808020601010101" pitchFamily="18" charset="0"/>
              </a:rPr>
              <a:t>DEFINIR CLARO, GENERAL Y CONCISO </a:t>
            </a:r>
          </a:p>
          <a:p>
            <a:endParaRPr lang="es-ES" dirty="0"/>
          </a:p>
        </p:txBody>
      </p:sp>
      <p:pic>
        <p:nvPicPr>
          <p:cNvPr id="8" name="Picture 2" descr="http://kaishacorp.com/wp-content/uploads/2011/03/responsabil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819519"/>
            <a:ext cx="3181350" cy="2562226"/>
          </a:xfrm>
          <a:prstGeom prst="rect">
            <a:avLst/>
          </a:prstGeom>
          <a:noFill/>
        </p:spPr>
      </p:pic>
      <p:pic>
        <p:nvPicPr>
          <p:cNvPr id="9" name="Picture 6" descr="La dificultad de ser hombre.(humor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819519"/>
            <a:ext cx="33147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>
                <a:latin typeface="Gloucester MT Extra Condensed" panose="02030808020601010101" pitchFamily="18" charset="0"/>
              </a:rPr>
              <a:t>LA 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709160"/>
          </a:xfrm>
        </p:spPr>
        <p:txBody>
          <a:bodyPr>
            <a:normAutofit lnSpcReduction="10000"/>
          </a:bodyPr>
          <a:lstStyle/>
          <a:p>
            <a:r>
              <a:rPr lang="es-ES" sz="4000" dirty="0">
                <a:latin typeface="Gloucester MT Extra Condensed" panose="02030808020601010101" pitchFamily="18" charset="0"/>
              </a:rPr>
              <a:t>Establece ciertos factores como lo son: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La naturaleza del trabajo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Su nivel de dificultad y responsabilidad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El grado de instrucción necesaria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El esfuerzo físico y mental requerido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La supervisión ejercida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La experiencia profesional.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6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6" descr="http://www.mincit.gov.co/mintranet/info/mintranet/media/img2869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705" cy="6858000"/>
          </a:xfrm>
          <a:prstGeom prst="rect">
            <a:avLst/>
          </a:prstGeom>
          <a:noFill/>
        </p:spPr>
      </p:pic>
      <p:pic>
        <p:nvPicPr>
          <p:cNvPr id="5" name="Picture 2" descr="http://4.bp.blogspot.com/-EO6_ObquXfk/UkMuDqIrhtI/AAAAAAAAIZ8/TmWKyK1s79E/s1600/elegir_la_idea_de_negocio_compet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925604">
            <a:off x="324658" y="4440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Clasificación de los </a:t>
            </a:r>
          </a:p>
          <a:p>
            <a:pPr algn="ctr"/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trabajos en grados</a:t>
            </a:r>
            <a:endParaRPr lang="es-E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21151766">
            <a:off x="494507" y="1666559"/>
            <a:ext cx="6390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Después de establecer las categorías, se sigue seleccionando el grado que describa mejor deberes, responsabilidades y requisitos para cada trabajo.</a:t>
            </a:r>
          </a:p>
          <a:p>
            <a:pPr lvl="0"/>
            <a:endParaRPr lang="es-CO" sz="2400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Para esto se sigue el sistema de jerarquización, calificadores trabajan individual y luego en reuniones donde se corrige y se juntan varios criterios.</a:t>
            </a:r>
            <a:endParaRPr lang="es-CO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i43.tinypic.com/jj6vrs.jpghttp:/www.gifmania.com.es/juguetes/puzzles/solve_the_puzzle_md_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5297"/>
            <a:ext cx="2971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2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mW8wfbFieBM/U3a-6j1U2ZI/AAAAAAAAAsE/QrQtWTUPKsw/s1600/CATEGOR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37395" cy="36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9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0827" y="1183102"/>
            <a:ext cx="7305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Sistema de clasificación </a:t>
            </a:r>
          </a:p>
          <a:p>
            <a:pPr algn="ctr"/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 remuneración en la </a:t>
            </a:r>
          </a:p>
          <a:p>
            <a:pPr algn="ctr"/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administración pública</a:t>
            </a:r>
            <a:endParaRPr lang="es-ES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2" descr="http://www.gifss.com/profesiones/cocineros/cocinero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gifss.com/profesiones/policias/gif-policia-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4" y="4119364"/>
            <a:ext cx="3333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6695" y="126876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Una de las  aplicaciones del sistema de clasificación por categorías es aplicada por la Administración pública colombiana, la Rama Ejecutiva del Poder Público que está divida en 2 secciones:</a:t>
            </a:r>
          </a:p>
          <a:p>
            <a:pPr lvl="0"/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El sector Centralizado: Lo conforman los Ministerios, los Departamentos Administrativos y las Superintendencias.</a:t>
            </a:r>
          </a:p>
          <a:p>
            <a:pPr lvl="0"/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El sector Descentralizado: Lo conforman los Establecimientos públicos, las Empresas Industriales y Comerciales del Estado y las sociedades de Economía Mixta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3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9753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780580"/>
            <a:ext cx="2626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Nivel directivo: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6285" y="23488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Empleos de dirección general, formulación de políticas, adopción de planes y programas para ejecutar.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s10.rimg.info/ce9cfed49aef98c51b3b5d5acd9c49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5617"/>
            <a:ext cx="2088232" cy="19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8585" y="3795643"/>
            <a:ext cx="2651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Nivel asesor: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4581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tareas consisten en asistir y aconsejar funcionarios principales de la administración.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4" descr="https://encrypted-tbn1.gstatic.com/images?q=tbn:ANd9GcSDCveGBTgqaJcQR989OANkFLYXcZ5UIMrLR9YZ9FqkWcz8fD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3329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2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9675" y="439041"/>
            <a:ext cx="2625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Nivel ejecutivo</a:t>
            </a:r>
            <a:r>
              <a:rPr lang="es-E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9675" y="100309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consisten en la dirección, coordinación y control de los planes y programas de las dependencias.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images.quebarato.com.ec/T440x/altos+ingresos+nivel+ejecutivo+la+troncal+canar+ecuador__2A602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571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9675" y="2782669"/>
            <a:ext cx="2989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Nivel profesional: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442" y="32443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requieren de la aplicación de conocimientos propios de una carrera profesional.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" name="Picture 4" descr="http://www.blogcdn.com/www.tuvozentuvida.com/media/2011/09/falta-de-ambicion-profesional-mujeres-599so092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66" y="2888383"/>
            <a:ext cx="2630972" cy="1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2442" y="4797152"/>
            <a:ext cx="2362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Nivel técnico</a:t>
            </a:r>
            <a:r>
              <a:rPr lang="es-E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9013" y="5226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exigen la aplicación de procedimientos y recursos indispensables para llevar a cabo una ciencia o arte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0" name="Picture 6" descr="http://1.bp.blogspot.com/-NLy6MQVHi7w/UlHzLj1Yg8I/AAAAAAAAAC0/z18O9s2Izt8/s200/5xmzyd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72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8769152" cy="2808312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Gloucester MT Extra Condensed" panose="02030808020601010101" pitchFamily="18" charset="0"/>
              </a:rPr>
              <a:t>SISTEMA DE CATEGORIAS PREDETERMINADAS O SISTEMA DE GRADACIÓN PREVIA </a:t>
            </a:r>
          </a:p>
        </p:txBody>
      </p:sp>
      <p:pic>
        <p:nvPicPr>
          <p:cNvPr id="4" name="Picture 14" descr="http://i43.tinypic.com/jj6vrs.jpghttp:/www.gifmania.com.es/juguetes/puzzles/solve_the_puzzle_md_wh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212976"/>
            <a:ext cx="297180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0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3457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 Nivel administrativo:</a:t>
            </a:r>
            <a:endParaRPr lang="es-CO" sz="2400" dirty="0"/>
          </a:p>
        </p:txBody>
      </p:sp>
      <p:sp>
        <p:nvSpPr>
          <p:cNvPr id="3" name="2 Rectángulo"/>
          <p:cNvSpPr/>
          <p:nvPr/>
        </p:nvSpPr>
        <p:spPr>
          <a:xfrm>
            <a:off x="611560" y="108235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implican el ejercicio de actividades administrativas complementarias de los niveles superiores, tienen pequeños grupos bajo su supervisión.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1.bp.blogspot.com/_fqrWyzArn4k/TIWZ1joLeeI/AAAAAAAABkY/CVbo2NKPY4o/s1600/T%C3%89CNICAS+DE+COMUNICACI%C3%93N+EN+EL+NIVEL+ADMINISTR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01" y="832534"/>
            <a:ext cx="2952328" cy="22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98215" y="3352547"/>
            <a:ext cx="26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 Nivel operativo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8215" y="39528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generalmente son actividades manuales o tareas de simple ejecución.</a:t>
            </a: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" name="Picture 4" descr="http://img140.imageshack.us/img140/4623/remendonuu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1800200" cy="24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2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q4JjOEYEi4c/U3a-6s-dELI/AAAAAAAAAsI/-OqFkqTIqDY/s1600/C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9" y="1085977"/>
            <a:ext cx="6696744" cy="43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0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Gloucester MT Extra Condensed" panose="02030808020601010101" pitchFamily="18" charset="0"/>
              </a:rPr>
              <a:t>REMUNERACION</a:t>
            </a:r>
            <a:br>
              <a:rPr lang="es-ES" sz="5400" dirty="0" smtClean="0">
                <a:latin typeface="Gloucester MT Extra Condensed" panose="02030808020601010101" pitchFamily="18" charset="0"/>
              </a:rPr>
            </a:br>
            <a:r>
              <a:rPr lang="es-ES" sz="5400" dirty="0" smtClean="0">
                <a:latin typeface="Gloucester MT Extra Condensed" panose="02030808020601010101" pitchFamily="18" charset="0"/>
              </a:rPr>
              <a:t/>
            </a:r>
            <a:br>
              <a:rPr lang="es-ES" sz="5400" dirty="0" smtClean="0">
                <a:latin typeface="Gloucester MT Extra Condensed" panose="02030808020601010101" pitchFamily="18" charset="0"/>
              </a:rPr>
            </a:br>
            <a:r>
              <a:rPr lang="es-ES" sz="5400" dirty="0" smtClean="0">
                <a:latin typeface="Gloucester MT Extra Condensed" panose="02030808020601010101" pitchFamily="18" charset="0"/>
              </a:rPr>
              <a:t>SISTEMA DE NOMENCLATURA , CLASIFICACION Y REMUNERACION DE LOS EMPLEAOS DE LA ADMINISTRACION PUBLICA NACIONAL</a:t>
            </a:r>
            <a:endParaRPr lang="es-ES" sz="5400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892480" cy="4464496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tx1"/>
                </a:solidFill>
                <a:latin typeface="Gloucester MT Extra Condensed" panose="02030808020601010101" pitchFamily="18" charset="0"/>
              </a:rPr>
              <a:t>Cargo</a:t>
            </a:r>
          </a:p>
          <a:p>
            <a:pPr algn="just"/>
            <a:r>
              <a:rPr lang="es-ES" sz="3900" dirty="0" smtClean="0">
                <a:solidFill>
                  <a:schemeClr val="tx1"/>
                </a:solidFill>
                <a:latin typeface="Gloucester MT Extra Condensed" panose="02030808020601010101" pitchFamily="18" charset="0"/>
              </a:rPr>
              <a:t>Conjunto de funciones , deberes y responsabilidades que han de ser atendido por una persona natural.</a:t>
            </a:r>
          </a:p>
          <a:p>
            <a:pPr algn="just"/>
            <a:r>
              <a:rPr lang="es-ES" sz="3900" dirty="0" smtClean="0">
                <a:solidFill>
                  <a:schemeClr val="tx1"/>
                </a:solidFill>
                <a:latin typeface="Gloucester MT Extra Condensed" panose="02030808020601010101" pitchFamily="18" charset="0"/>
              </a:rPr>
              <a:t>Las funciones ,deberes y  responsabilidades del cargo son establecidos por la constitución , la ley o la autoridad competente.</a:t>
            </a: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Desktop\muñeco_ejecu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168352" cy="29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45558"/>
              </p:ext>
            </p:extLst>
          </p:nvPr>
        </p:nvGraphicFramePr>
        <p:xfrm>
          <a:off x="-180527" y="-99392"/>
          <a:ext cx="9324526" cy="754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2592288"/>
                <a:gridCol w="1512168"/>
                <a:gridCol w="1224136"/>
                <a:gridCol w="2483767"/>
              </a:tblGrid>
              <a:tr h="40466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NIVEL</a:t>
                      </a:r>
                      <a:endParaRPr lang="es-E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º DE EMPLEOS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 CODIGO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GRADO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REMUNERACIÓN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70742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DIRECTIVO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secretaria general</a:t>
                      </a:r>
                    </a:p>
                    <a:p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subdirectora</a:t>
                      </a:r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 general</a:t>
                      </a: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director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0040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0040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0015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03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02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06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49397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ASESOR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Asesor</a:t>
                      </a:r>
                    </a:p>
                    <a:p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consejero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1020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1020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1020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1015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02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04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03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</a:txBody>
                  <a:tcPr/>
                </a:tc>
              </a:tr>
              <a:tr h="2365897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EJECUTIVO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Director</a:t>
                      </a:r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 seccional</a:t>
                      </a: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Jefe de sección</a:t>
                      </a: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Jefe de unidad</a:t>
                      </a: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Director de ministerio              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2095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2095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2075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2075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2075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2055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2005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09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12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06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PROFESIONAL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Auditor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Profesional</a:t>
                      </a:r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 especializado</a:t>
                      </a:r>
                    </a:p>
                    <a:p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3030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3010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04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0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94443"/>
              </p:ext>
            </p:extLst>
          </p:nvPr>
        </p:nvGraphicFramePr>
        <p:xfrm>
          <a:off x="0" y="0"/>
          <a:ext cx="9144000" cy="745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2736304"/>
                <a:gridCol w="1368152"/>
                <a:gridCol w="1152128"/>
                <a:gridCol w="2339752"/>
              </a:tblGrid>
              <a:tr h="47237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NIVEL</a:t>
                      </a:r>
                      <a:endParaRPr lang="es-E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º DE EMPLEOS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 CODIGO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GRADO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REMUNERACIÓN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205002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TECNICO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Instructor</a:t>
                      </a:r>
                      <a:r>
                        <a:rPr lang="es-ES" sz="2000" baseline="0" dirty="0" smtClean="0">
                          <a:latin typeface="+mj-lt"/>
                        </a:rPr>
                        <a:t> auxiliar</a:t>
                      </a:r>
                    </a:p>
                    <a:p>
                      <a:endParaRPr lang="es-ES" sz="2000" baseline="0" dirty="0" smtClean="0">
                        <a:latin typeface="+mj-lt"/>
                      </a:endParaRPr>
                    </a:p>
                    <a:p>
                      <a:r>
                        <a:rPr lang="es-ES" sz="2000" baseline="0" dirty="0" smtClean="0">
                          <a:latin typeface="+mj-lt"/>
                        </a:rPr>
                        <a:t>Auxiliar técnico</a:t>
                      </a:r>
                    </a:p>
                    <a:p>
                      <a:endParaRPr lang="es-ES" sz="2000" baseline="0" dirty="0" smtClean="0">
                        <a:latin typeface="+mj-lt"/>
                      </a:endParaRPr>
                    </a:p>
                    <a:p>
                      <a:r>
                        <a:rPr lang="es-ES" sz="2000" baseline="0" dirty="0" smtClean="0">
                          <a:latin typeface="+mj-lt"/>
                        </a:rPr>
                        <a:t>Técnico operario</a:t>
                      </a:r>
                    </a:p>
                    <a:p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4130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4130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4110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4080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02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05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07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10</a:t>
                      </a:r>
                    </a:p>
                    <a:p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endParaRPr lang="es-ES" sz="2000" dirty="0" smtClean="0">
                        <a:ln>
                          <a:solidFill>
                            <a:schemeClr val="tx1"/>
                          </a:solidFill>
                        </a:ln>
                        <a:latin typeface="+mj-lt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</a:tr>
              <a:tr h="2507057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ADMINISTRA-TIVO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Mecanógrafo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Secretario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Pagador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Coordinador</a:t>
                      </a:r>
                    </a:p>
                    <a:p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5180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5180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5140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5140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5045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5045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5005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5005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04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06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13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17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19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21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</a:txBody>
                  <a:tcPr/>
                </a:tc>
              </a:tr>
              <a:tr h="2205002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OPERATIVO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Aux. de servicios generales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Chofer mecánico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Operario</a:t>
                      </a:r>
                      <a:r>
                        <a:rPr lang="es-ES" sz="2000" baseline="0" dirty="0" smtClean="0">
                          <a:latin typeface="+mj-lt"/>
                        </a:rPr>
                        <a:t> calificado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6035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6035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6035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6010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6010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6000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6000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03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09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40667"/>
            <a:ext cx="8496944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El sistema de clasificación por categorías indica que un sistema salarial debe contener como mínimo  tres elementos o factores de remuneración</a:t>
            </a:r>
          </a:p>
          <a:p>
            <a:pPr marL="0" indent="0">
              <a:buNone/>
            </a:pPr>
            <a:endParaRPr lang="es-ES" sz="3200" i="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-un salario básico que corresponda al valor relativo de los cargos y responda competitivamente a la situación del mercado laboral.</a:t>
            </a:r>
          </a:p>
          <a:p>
            <a:pPr marL="0" indent="0">
              <a:buNone/>
            </a:pPr>
            <a:endParaRPr lang="es-ES" sz="3200" i="0" dirty="0" smtClean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-remunerar la antigüedad del trabajador en la organización. </a:t>
            </a:r>
          </a:p>
          <a:p>
            <a:pPr marL="0" indent="0">
              <a:buNone/>
            </a:pPr>
            <a:endParaRPr lang="es-ES" sz="3200" i="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-se debe considerar el desempeño del trabajador en su puesto de trabajo y sus méritos individuales.</a:t>
            </a:r>
            <a:endParaRPr lang="es-ES" sz="3200" i="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VENTAJAS</a:t>
            </a:r>
          </a:p>
          <a:p>
            <a:pPr marL="0" indent="0" algn="just">
              <a:buNone/>
            </a:pPr>
            <a:endParaRPr lang="es-ES" sz="36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endParaRPr lang="es-ES" sz="3600" i="0" dirty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endParaRPr lang="es-ES" sz="36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-El sistema es sencillo y fácil de entender</a:t>
            </a:r>
          </a:p>
          <a:p>
            <a:pPr marL="0" indent="0" algn="just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-Requiere de poco tiempo para su aplicación</a:t>
            </a:r>
          </a:p>
          <a:p>
            <a:pPr marL="0" indent="0" algn="just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-Requiere un costo pequeño para su instalación</a:t>
            </a:r>
          </a:p>
          <a:p>
            <a:pPr marL="0" indent="0" algn="just">
              <a:buNone/>
            </a:pPr>
            <a:endParaRPr lang="es-ES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endParaRPr lang="es-ES" dirty="0" smtClean="0">
              <a:latin typeface="Gloucester MT Extra Condensed" panose="02030808020601010101" pitchFamily="18" charset="0"/>
            </a:endParaRPr>
          </a:p>
        </p:txBody>
      </p:sp>
      <p:pic>
        <p:nvPicPr>
          <p:cNvPr id="3074" name="Picture 2" descr="C:\Users\pc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185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DESVENTAJAS</a:t>
            </a: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-La valoración global de los trabajos impide comparar los factores importantes de una manera uniforme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-Algunos oficios pueden pertenecer parcialmente a una o varias categorías por su naturaleza y funciones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-Es realmente difícil la redacción y las descripciones de las categorías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-No determina jerarquías entre los trabajadores clasificados en el mismo grado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-la valoración puede ser influencia por el salario existente o por la persona que ejecuta el salario</a:t>
            </a:r>
          </a:p>
          <a:p>
            <a:pPr marL="0" indent="0" algn="just">
              <a:buNone/>
            </a:pPr>
            <a:endParaRPr lang="es-ES" sz="4000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C:\Users\pc\Desktop\727e4a864b9e2e30f4edb24c233ef7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s-ES" dirty="0" smtClean="0"/>
          </a:p>
          <a:p>
            <a:pPr marL="137160" indent="0">
              <a:buNone/>
            </a:pPr>
            <a:endParaRPr lang="es-ES" dirty="0"/>
          </a:p>
          <a:p>
            <a:pPr marL="137160" indent="0">
              <a:buNone/>
            </a:pPr>
            <a:endParaRPr lang="es-ES" dirty="0" smtClean="0"/>
          </a:p>
          <a:p>
            <a:pPr marL="137160" indent="0">
              <a:buNone/>
            </a:pPr>
            <a:endParaRPr lang="es-ES" dirty="0"/>
          </a:p>
          <a:p>
            <a:pPr marL="137160" indent="0">
              <a:buNone/>
            </a:pPr>
            <a:endParaRPr lang="es-ES" dirty="0" smtClean="0"/>
          </a:p>
          <a:p>
            <a:pPr marL="137160" indent="0">
              <a:buNone/>
            </a:pPr>
            <a:endParaRPr lang="es-ES" dirty="0"/>
          </a:p>
          <a:p>
            <a:pPr marL="137160" indent="0" algn="ctr">
              <a:buNone/>
            </a:pPr>
            <a:r>
              <a:rPr lang="es-ES" sz="4800" dirty="0" smtClean="0">
                <a:latin typeface="Gloucester MT Extra Condensed" panose="02030808020601010101" pitchFamily="18" charset="0"/>
              </a:rPr>
              <a:t>CLASIFICACIÓN </a:t>
            </a:r>
            <a:r>
              <a:rPr lang="es-ES" sz="4800" dirty="0">
                <a:latin typeface="Gloucester MT Extra Condensed" panose="02030808020601010101" pitchFamily="18" charset="0"/>
              </a:rPr>
              <a:t>DE TRABAJOS Y VALORIZACIÓN POR CATEGORIAS.</a:t>
            </a:r>
          </a:p>
          <a:p>
            <a:endParaRPr lang="es-ES" dirty="0"/>
          </a:p>
        </p:txBody>
      </p:sp>
      <p:pic>
        <p:nvPicPr>
          <p:cNvPr id="4" name="Picture 6" descr="http://theshovingbuddies.files.wordpress.com/2013/10/1992x-5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569" y="1628800"/>
            <a:ext cx="3054307" cy="2290730"/>
          </a:xfrm>
          <a:prstGeom prst="rect">
            <a:avLst/>
          </a:prstGeom>
          <a:noFill/>
        </p:spPr>
      </p:pic>
      <p:pic>
        <p:nvPicPr>
          <p:cNvPr id="5" name="Picture 8" descr="http://upload.wikimedia.org/wikipedia/commons/thumb/5/53/Bureau_of_Intelligence_and_Research_Seal.svg/600px-Bureau_of_Intelligence_and_Research_Se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111979"/>
            <a:ext cx="307183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dirty="0">
                <a:latin typeface="Gloucester MT Extra Condensed" panose="02030808020601010101" pitchFamily="18" charset="0"/>
              </a:rPr>
              <a:t>ETAPAS QUE COMPRENDEN EL SISTEMA DE CLASIFICACIÓN POR CATEGORÍAS</a:t>
            </a:r>
          </a:p>
        </p:txBody>
      </p:sp>
      <p:pic>
        <p:nvPicPr>
          <p:cNvPr id="4" name="Picture 2" descr="http://1.bp.blogspot.com/-RimgM0SSibQ/TxEQUmVlfhI/AAAAAAAAABU/EeDwIv3Qds4/s1600/etapas-de-un-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3335625" cy="2857520"/>
          </a:xfrm>
          <a:prstGeom prst="rect">
            <a:avLst/>
          </a:prstGeom>
          <a:noFill/>
        </p:spPr>
      </p:pic>
      <p:pic>
        <p:nvPicPr>
          <p:cNvPr id="5" name="Picture 8" descr="etap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847188"/>
            <a:ext cx="4676968" cy="330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dirty="0">
                <a:latin typeface="Gloucester MT Extra Condensed" panose="02030808020601010101" pitchFamily="18" charset="0"/>
              </a:rPr>
              <a:t>DETERMINACIÓN Y DEFINICIÓN DE LAS CATEGORIAS </a:t>
            </a:r>
          </a:p>
        </p:txBody>
      </p:sp>
      <p:pic>
        <p:nvPicPr>
          <p:cNvPr id="4" name="Picture 2" descr="https://javiervite.files.wordpress.com/2013/06/eleccion-popu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284984"/>
            <a:ext cx="3114675" cy="3019425"/>
          </a:xfrm>
          <a:prstGeom prst="rect">
            <a:avLst/>
          </a:prstGeom>
          <a:noFill/>
        </p:spPr>
      </p:pic>
      <p:pic>
        <p:nvPicPr>
          <p:cNvPr id="5" name="Picture 4" descr="http://thumbs.dreamstime.com/z/3d-business-man-green-question-mark-17814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801" y="2991247"/>
            <a:ext cx="3778985" cy="3313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5904696"/>
          </a:xfrm>
        </p:spPr>
        <p:txBody>
          <a:bodyPr/>
          <a:lstStyle/>
          <a:p>
            <a:r>
              <a:rPr lang="es-ES" sz="4000" dirty="0">
                <a:latin typeface="Gloucester MT Extra Condensed" panose="02030808020601010101" pitchFamily="18" charset="0"/>
              </a:rPr>
              <a:t>Características de los trabajos de la organización</a:t>
            </a:r>
          </a:p>
          <a:p>
            <a:endParaRPr lang="es-ES" sz="4000" dirty="0">
              <a:latin typeface="Gloucester MT Extra Condensed" panose="02030808020601010101" pitchFamily="18" charset="0"/>
            </a:endParaRPr>
          </a:p>
          <a:p>
            <a:pPr>
              <a:buNone/>
            </a:pPr>
            <a:endParaRPr lang="es-ES" sz="4000" dirty="0">
              <a:latin typeface="Gloucester MT Extra Condensed" panose="02030808020601010101" pitchFamily="18" charset="0"/>
            </a:endParaRPr>
          </a:p>
          <a:p>
            <a:pPr marL="137160" indent="0">
              <a:buNone/>
            </a:pPr>
            <a:endParaRPr lang="es-ES" sz="4000" dirty="0" smtClean="0">
              <a:latin typeface="Gloucester MT Extra Condensed" panose="02030808020601010101" pitchFamily="18" charset="0"/>
            </a:endParaRPr>
          </a:p>
          <a:p>
            <a:endParaRPr lang="es-ES" sz="4000" dirty="0">
              <a:latin typeface="Gloucester MT Extra Condensed" panose="02030808020601010101" pitchFamily="18" charset="0"/>
            </a:endParaRPr>
          </a:p>
          <a:p>
            <a:r>
              <a:rPr lang="es-ES" sz="4000" dirty="0" smtClean="0">
                <a:latin typeface="Gloucester MT Extra Condensed" panose="02030808020601010101" pitchFamily="18" charset="0"/>
              </a:rPr>
              <a:t>Niveles </a:t>
            </a:r>
            <a:r>
              <a:rPr lang="es-ES" sz="4000" dirty="0">
                <a:latin typeface="Gloucester MT Extra Condensed" panose="02030808020601010101" pitchFamily="18" charset="0"/>
              </a:rPr>
              <a:t>de clasificación de los trabajos</a:t>
            </a:r>
          </a:p>
          <a:p>
            <a:endParaRPr lang="es-ES" dirty="0"/>
          </a:p>
        </p:txBody>
      </p:sp>
      <p:pic>
        <p:nvPicPr>
          <p:cNvPr id="4" name="Picture 4" descr="http://thumbs.dreamstime.com/z/una-pir%C3%A1mide-de-4-niveles-una-imagen-3d-1337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127" y="3573016"/>
            <a:ext cx="2893976" cy="3094328"/>
          </a:xfrm>
          <a:prstGeom prst="rect">
            <a:avLst/>
          </a:prstGeom>
          <a:noFill/>
        </p:spPr>
      </p:pic>
      <p:pic>
        <p:nvPicPr>
          <p:cNvPr id="5" name="Picture 2" descr="http://4.bp.blogspot.com/-f0Mr82Gomdo/TnqJ2Sr4MLI/AAAAAAAAABc/Ir5gnhDa9xQ/s1600/caracterist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328" y="1124744"/>
            <a:ext cx="2071702" cy="207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5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arketingdirecto.com/wp-content/uploads/2012/02/reg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86058"/>
            <a:ext cx="4286248" cy="4071942"/>
          </a:xfrm>
          <a:prstGeom prst="rect">
            <a:avLst/>
          </a:prstGeom>
          <a:noFill/>
        </p:spPr>
      </p:pic>
      <p:pic>
        <p:nvPicPr>
          <p:cNvPr id="5" name="Picture 2" descr="https://encrypted-tbn3.gstatic.com/images?q=tbn:ANd9GcQFKaolzfXto--oTVxfQaFiGAQueT4NJHsKH9XTkIQ1MKAzsO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46" cy="3285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1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dca.gob.gt/revistaviernes/images/12tuel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2541555" cy="2541555"/>
          </a:xfrm>
          <a:prstGeom prst="rect">
            <a:avLst/>
          </a:prstGeom>
          <a:noFill/>
        </p:spPr>
      </p:pic>
      <p:pic>
        <p:nvPicPr>
          <p:cNvPr id="5" name="Picture 6" descr="http://image.shutterstock.com/display_pic_with_logo/309385/309385,1232908862,2/stock-vector-letter-a-script-23861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1" y="2714620"/>
            <a:ext cx="3228960" cy="2393173"/>
          </a:xfrm>
          <a:prstGeom prst="rect">
            <a:avLst/>
          </a:prstGeom>
          <a:noFill/>
        </p:spPr>
      </p:pic>
      <p:pic>
        <p:nvPicPr>
          <p:cNvPr id="6" name="Picture 4" descr="http://www.hugozapata.com.ar/wp-content/uploads/2013/09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302519" cy="2500330"/>
          </a:xfrm>
          <a:prstGeom prst="rect">
            <a:avLst/>
          </a:prstGeom>
          <a:noFill/>
        </p:spPr>
      </p:pic>
      <p:pic>
        <p:nvPicPr>
          <p:cNvPr id="7" name="Picture 10" descr="http://1.bp.blogspot.com/_tD3F4B803G8/TOjY6RrZHSI/AAAAAAAAAb4/6jxkvprUybM/s1600/SimboloMas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6901" y="2680721"/>
            <a:ext cx="1030828" cy="1213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atin typeface="Gloucester MT Extra Condensed" panose="02030808020601010101" pitchFamily="18" charset="0"/>
              </a:rPr>
              <a:t>EJEMPLO DE CLASIFICACIONES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>
                <a:latin typeface="Gloucester MT Extra Condensed" panose="02030808020601010101" pitchFamily="18" charset="0"/>
              </a:rPr>
              <a:t>TRABAJOS MANUALES </a:t>
            </a:r>
          </a:p>
          <a:p>
            <a:r>
              <a:rPr lang="es-ES" sz="4800" dirty="0">
                <a:latin typeface="Gloucester MT Extra Condensed" panose="02030808020601010101" pitchFamily="18" charset="0"/>
              </a:rPr>
              <a:t>     - No calificados</a:t>
            </a:r>
          </a:p>
          <a:p>
            <a:r>
              <a:rPr lang="es-ES" sz="4800" dirty="0">
                <a:latin typeface="Gloucester MT Extra Condensed" panose="02030808020601010101" pitchFamily="18" charset="0"/>
              </a:rPr>
              <a:t>     - Semicalificados</a:t>
            </a:r>
          </a:p>
          <a:p>
            <a:r>
              <a:rPr lang="es-ES" sz="4800" dirty="0">
                <a:latin typeface="Gloucester MT Extra Condensed" panose="02030808020601010101" pitchFamily="18" charset="0"/>
              </a:rPr>
              <a:t>     - calificados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pic>
        <p:nvPicPr>
          <p:cNvPr id="6" name="Picture 4" descr="http://cesarquintanilla.com/wp-content/uploads/2013/08/La-Pir%C3%A1mide-Para-Tener-Exito-En-Tu-Negocio-de-Marketing-Multini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4005064"/>
            <a:ext cx="3086072" cy="2654024"/>
          </a:xfrm>
          <a:prstGeom prst="rect">
            <a:avLst/>
          </a:prstGeom>
          <a:noFill/>
        </p:spPr>
      </p:pic>
      <p:pic>
        <p:nvPicPr>
          <p:cNvPr id="7" name="Picture 2" descr="http://images.clasiperu.com/2013/06/22/trabajos-manuales-reciclados-floreros-carros-de-carton-disfraces_31571d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285752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8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6">
      <a:dk1>
        <a:sysClr val="windowText" lastClr="000000"/>
      </a:dk1>
      <a:lt1>
        <a:sysClr val="window" lastClr="FFFFFF"/>
      </a:lt1>
      <a:dk2>
        <a:srgbClr val="D6A0B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813</Words>
  <Application>Microsoft Office PowerPoint</Application>
  <PresentationFormat>Presentación en pantalla (4:3)</PresentationFormat>
  <Paragraphs>296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Vértice</vt:lpstr>
      <vt:lpstr>Presentación de PowerPoint</vt:lpstr>
      <vt:lpstr>SISTEMA DE CATEGORIAS PREDETERMINADAS O SISTEMA DE GRADACIÓN PREVIA </vt:lpstr>
      <vt:lpstr>Presentación de PowerPoint</vt:lpstr>
      <vt:lpstr>ETAPAS QUE COMPRENDEN EL SISTEMA DE CLASIFICACIÓN POR CATEGORÍAS</vt:lpstr>
      <vt:lpstr>DETERMINACIÓN Y DEFINICIÓN DE LAS CATEGORIAS </vt:lpstr>
      <vt:lpstr>Presentación de PowerPoint</vt:lpstr>
      <vt:lpstr>Presentación de PowerPoint</vt:lpstr>
      <vt:lpstr>Presentación de PowerPoint</vt:lpstr>
      <vt:lpstr>EJEMPLO DE CLASIFICACIONES</vt:lpstr>
      <vt:lpstr>Presentación de PowerPoint</vt:lpstr>
      <vt:lpstr>Presentación de PowerPoint</vt:lpstr>
      <vt:lpstr>LA DEFINICIÓN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REMUNERACION  SISTEMA DE NOMENCLATURA , CLASIFICACION Y REMUNERACION DE LOS EMPLEAOS DE LA ADMINISTRACION PUBLICA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elizabeth</cp:lastModifiedBy>
  <cp:revision>39</cp:revision>
  <dcterms:created xsi:type="dcterms:W3CDTF">2014-10-16T01:24:30Z</dcterms:created>
  <dcterms:modified xsi:type="dcterms:W3CDTF">2014-10-19T21:20:26Z</dcterms:modified>
</cp:coreProperties>
</file>